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278" r:id="rId2"/>
    <p:sldId id="281" r:id="rId3"/>
    <p:sldId id="288" r:id="rId4"/>
    <p:sldId id="289" r:id="rId5"/>
    <p:sldId id="290" r:id="rId6"/>
    <p:sldId id="291" r:id="rId7"/>
    <p:sldId id="292" r:id="rId8"/>
    <p:sldId id="298" r:id="rId9"/>
    <p:sldId id="297" r:id="rId10"/>
    <p:sldId id="302" r:id="rId11"/>
    <p:sldId id="311" r:id="rId12"/>
    <p:sldId id="300" r:id="rId13"/>
    <p:sldId id="309" r:id="rId14"/>
    <p:sldId id="310" r:id="rId15"/>
    <p:sldId id="308" r:id="rId16"/>
    <p:sldId id="312" r:id="rId17"/>
    <p:sldId id="320" r:id="rId18"/>
    <p:sldId id="315" r:id="rId19"/>
    <p:sldId id="313" r:id="rId20"/>
    <p:sldId id="316" r:id="rId21"/>
    <p:sldId id="317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47" autoAdjust="0"/>
  </p:normalViewPr>
  <p:slideViewPr>
    <p:cSldViewPr>
      <p:cViewPr>
        <p:scale>
          <a:sx n="50" d="100"/>
          <a:sy n="50" d="100"/>
        </p:scale>
        <p:origin x="-1090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fld id="{9E3970E4-4E45-4894-9DA7-6D2947EC699A}" type="datetimeFigureOut">
              <a:rPr lang="zh-TW" altLang="en-US"/>
              <a:pPr/>
              <a:t>2015/12/31</a:t>
            </a:fld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fld id="{6AF99125-EE1E-4400-AEEE-16D4475B2C5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34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BBBC-09CC-45D8-A335-16965E1B0AEF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A800-F49D-4215-A9AB-76C5D10FA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99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sz="1200" dirty="0" smtClean="0"/>
              <a:t>英</a:t>
            </a:r>
            <a:r>
              <a:rPr lang="zh-TW" altLang="zh-TW" sz="1200" dirty="0" smtClean="0"/>
              <a:t>吋</a:t>
            </a:r>
            <a:r>
              <a:rPr lang="en-US" altLang="zh-TW" sz="1200" dirty="0" smtClean="0"/>
              <a:t>=2.54</a:t>
            </a:r>
            <a:r>
              <a:rPr lang="zh-TW" altLang="en-US" sz="1200" dirty="0" smtClean="0"/>
              <a:t>公分   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平方英</a:t>
            </a:r>
            <a:r>
              <a:rPr lang="zh-TW" altLang="zh-TW" sz="1200" dirty="0" smtClean="0"/>
              <a:t>吋</a:t>
            </a:r>
            <a:r>
              <a:rPr lang="en-US" altLang="zh-TW" sz="1200" dirty="0" smtClean="0"/>
              <a:t>=</a:t>
            </a:r>
            <a:r>
              <a:rPr lang="en-US" altLang="zh-TW" dirty="0" smtClean="0"/>
              <a:t>6.45</a:t>
            </a:r>
            <a:r>
              <a:rPr lang="zh-TW" altLang="en-US" dirty="0" smtClean="0"/>
              <a:t>平方公分 </a:t>
            </a:r>
            <a:endParaRPr lang="en-US" altLang="zh-TW" dirty="0" smtClean="0"/>
          </a:p>
          <a:p>
            <a:r>
              <a:rPr lang="en-US" dirty="0" smtClean="0"/>
              <a:t>10</a:t>
            </a:r>
            <a:r>
              <a:rPr lang="zh-TW" altLang="en-US" dirty="0" smtClean="0"/>
              <a:t>元銅板 直徑 </a:t>
            </a:r>
            <a:r>
              <a:rPr lang="en-US" altLang="zh-TW" dirty="0" smtClean="0"/>
              <a:t>2.6</a:t>
            </a:r>
            <a:r>
              <a:rPr lang="zh-TW" altLang="en-US" dirty="0" smtClean="0"/>
              <a:t>公分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2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12/31/2015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72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066799"/>
            <a:ext cx="9144000" cy="2226475"/>
          </a:xfrm>
          <a:prstGeom prst="roundRect">
            <a:avLst/>
          </a:prstGeom>
          <a:solidFill>
            <a:srgbClr val="99000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6200" y="2643987"/>
            <a:ext cx="9122982" cy="649287"/>
          </a:xfrm>
          <a:noFill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       </a:t>
            </a:r>
            <a:r>
              <a:rPr lang="en-US" altLang="zh-TW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Isotonix</a:t>
            </a:r>
            <a:r>
              <a:rPr lang="en-US" altLang="zh-TW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® Baker’s Yeast </a:t>
            </a:r>
            <a:r>
              <a:rPr lang="en-US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Extract</a:t>
            </a:r>
            <a:endParaRPr lang="en-US" altLang="zh-TW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7307" y="1524000"/>
            <a:ext cx="7444279" cy="8382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愛尚它</a:t>
            </a:r>
            <a:r>
              <a:rPr lang="en-US" altLang="zh-TW" sz="5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®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倍護康配方粉末</a:t>
            </a:r>
            <a:endParaRPr lang="en-US" altLang="zh-TW" sz="5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12782"/>
            <a:ext cx="1524000" cy="64451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38200" y="6019800"/>
            <a:ext cx="6400800" cy="609641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baseline="30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2014 </a:t>
            </a:r>
            <a:r>
              <a:rPr lang="zh-CN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美安臺灣公司版權所有</a:t>
            </a:r>
            <a:endParaRPr lang="en-US" altLang="zh-CN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695819" y="4585619"/>
            <a:ext cx="1714500" cy="1139825"/>
          </a:xfrm>
          <a:prstGeom prst="triangle">
            <a:avLst>
              <a:gd name="adj" fmla="val 50953"/>
            </a:avLst>
          </a:prstGeom>
          <a:solidFill>
            <a:srgbClr val="C9686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3662203"/>
            <a:ext cx="5989320" cy="874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含葡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聚</a:t>
            </a:r>
            <a:r>
              <a:rPr kumimoji="0"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kumimoji="0"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醣 </a:t>
            </a:r>
            <a:r>
              <a:rPr kumimoji="0" lang="en-US" altLang="zh-TW" sz="3600" b="1" dirty="0" smtClean="0">
                <a:solidFill>
                  <a:srgbClr val="0070C0"/>
                </a:solidFill>
                <a:ea typeface="標楷體" pitchFamily="65" charset="-120"/>
              </a:rPr>
              <a:t>(</a:t>
            </a:r>
            <a:r>
              <a:rPr kumimoji="0" lang="el-GR" altLang="zh-TW" sz="3600" b="1" dirty="0" smtClean="0">
                <a:solidFill>
                  <a:srgbClr val="0070C0"/>
                </a:solidFill>
                <a:ea typeface="標楷體" pitchFamily="65" charset="-120"/>
              </a:rPr>
              <a:t>β-</a:t>
            </a:r>
            <a:r>
              <a:rPr kumimoji="0" lang="en-US" altLang="zh-TW" sz="3600" b="1" dirty="0" err="1">
                <a:solidFill>
                  <a:srgbClr val="0070C0"/>
                </a:solidFill>
                <a:ea typeface="標楷體" pitchFamily="65" charset="-120"/>
              </a:rPr>
              <a:t>glucan</a:t>
            </a:r>
            <a:r>
              <a:rPr kumimoji="0" lang="en-US" altLang="zh-TW" sz="3600" b="1" dirty="0" smtClean="0">
                <a:solidFill>
                  <a:srgbClr val="0070C0"/>
                </a:solidFill>
                <a:ea typeface="標楷體" pitchFamily="65" charset="-120"/>
              </a:rPr>
              <a:t>)</a:t>
            </a:r>
            <a:endParaRPr kumimoji="0" lang="en-US" sz="3600" b="1" dirty="0">
              <a:solidFill>
                <a:srgbClr val="0070C0"/>
              </a:solidFill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31" y="3293274"/>
            <a:ext cx="4107782" cy="41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err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WGP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緣起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3573" y="1143000"/>
            <a:ext cx="859424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1960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年美國杜蘭大學醫學院的研究人員，發現酵母的保健效果源自其所含之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β-1,3/1,6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酵母葡聚多醣體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Wellmune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WGP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®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酵母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葡聚多醣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體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從特有麵包酵母菌株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(Saccharomyces </a:t>
            </a: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cerevisiae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中以專利技術提取出的天然</a:t>
            </a:r>
            <a:r>
              <a:rPr lang="el-GR" altLang="zh-TW" sz="3200" dirty="0">
                <a:latin typeface="標楷體" pitchFamily="65" charset="-120"/>
                <a:ea typeface="標楷體" pitchFamily="65" charset="-120"/>
              </a:rPr>
              <a:t>β-1,3-1,6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葡聚多醣體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純淨、效果好、吸收快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55" y="5333999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與靈芝多醣體的不同</a:t>
            </a:r>
            <a:endParaRPr kumimoji="0"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1640"/>
            <a:ext cx="8229600" cy="288796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8436"/>
          <a:stretch/>
        </p:blipFill>
        <p:spPr>
          <a:xfrm>
            <a:off x="0" y="2293640"/>
            <a:ext cx="2219436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矩形 7"/>
          <p:cNvSpPr/>
          <p:nvPr/>
        </p:nvSpPr>
        <p:spPr>
          <a:xfrm>
            <a:off x="2086708" y="990600"/>
            <a:ext cx="63714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有</a:t>
            </a:r>
            <a:r>
              <a:rPr lang="el-GR" altLang="zh-TW" sz="3200" dirty="0" smtClean="0">
                <a:solidFill>
                  <a:srgbClr val="FF0000"/>
                </a:solidFill>
                <a:ea typeface="標楷體" pitchFamily="65" charset="-120"/>
              </a:rPr>
              <a:t>β-1,6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支</a:t>
            </a:r>
            <a:r>
              <a:rPr lang="zh-TW" altLang="en-US" sz="3200" dirty="0">
                <a:solidFill>
                  <a:srgbClr val="FF0000"/>
                </a:solidFill>
                <a:ea typeface="標楷體" pitchFamily="65" charset="-120"/>
              </a:rPr>
              <a:t>鏈且支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鏈上</a:t>
            </a:r>
            <a:r>
              <a:rPr lang="el-GR" altLang="zh-TW" sz="3200" dirty="0" smtClean="0">
                <a:solidFill>
                  <a:srgbClr val="FF0000"/>
                </a:solidFill>
                <a:ea typeface="標楷體" pitchFamily="65" charset="-120"/>
              </a:rPr>
              <a:t>6</a:t>
            </a:r>
            <a:r>
              <a:rPr lang="en-US" altLang="zh-TW" sz="3200" dirty="0" smtClean="0">
                <a:solidFill>
                  <a:srgbClr val="FF0000"/>
                </a:solidFill>
                <a:ea typeface="標楷體" pitchFamily="65" charset="-120"/>
              </a:rPr>
              <a:t>-8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葡萄糖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81600"/>
            <a:ext cx="9007809" cy="16205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00200" y="4572000"/>
            <a:ext cx="67818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有</a:t>
            </a:r>
            <a:r>
              <a:rPr lang="el-GR" altLang="zh-TW" sz="32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β-1,6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支鏈但支鏈上只有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1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個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葡萄糖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7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1669"/>
            <a:ext cx="4078135" cy="26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明星成分 </a:t>
            </a:r>
            <a:r>
              <a:rPr kumimoji="0" lang="en-US" altLang="zh-TW" sz="4400" b="1" dirty="0" err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WGP®</a:t>
            </a:r>
            <a:endParaRPr kumimoji="0"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762000" y="1559169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安全</a:t>
            </a:r>
            <a:endParaRPr lang="zh-TW" altLang="en-US" sz="4400" dirty="0">
              <a:solidFill>
                <a:srgbClr val="99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990600" y="4419600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科學</a:t>
            </a:r>
            <a:endParaRPr lang="zh-TW" altLang="en-US" sz="4400" dirty="0">
              <a:solidFill>
                <a:srgbClr val="99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324600" y="1524000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專利</a:t>
            </a:r>
          </a:p>
        </p:txBody>
      </p:sp>
      <p:sp>
        <p:nvSpPr>
          <p:cNvPr id="13" name="橢圓 12"/>
          <p:cNvSpPr/>
          <p:nvPr/>
        </p:nvSpPr>
        <p:spPr>
          <a:xfrm>
            <a:off x="6477000" y="4393829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肯定</a:t>
            </a:r>
            <a:endParaRPr kumimoji="0" lang="zh-TW" altLang="en-US" sz="44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6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安全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1796" y="1260231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err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 WGP</a:t>
            </a:r>
            <a:r>
              <a:rPr lang="en-US" altLang="zh-TW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® </a:t>
            </a:r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源自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天然烘焙麵包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釀酒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酵母，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100%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天然來源，安全無虞</a:t>
            </a:r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榮獲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FDA(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美國食品藥物管理局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 GRAS 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安全食品認証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(GRN No.239)</a:t>
            </a:r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葡聚多醣體在美國也已經通過美國食品藥品管理局（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Food and Drug Administration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簡稱</a:t>
            </a:r>
            <a:r>
              <a:rPr lang="en-US" altLang="zh-TW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FDA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）的認可，是一種安全的食品添加劑。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726849"/>
            <a:ext cx="1507197" cy="9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726849"/>
            <a:ext cx="1507197" cy="9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科學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043354"/>
            <a:ext cx="2661585" cy="3495549"/>
          </a:xfrm>
          <a:prstGeom prst="rect">
            <a:avLst/>
          </a:prstGeom>
        </p:spPr>
      </p:pic>
      <p:pic>
        <p:nvPicPr>
          <p:cNvPr id="1026" name="Picture 2" descr="C:\Users\patrickh\Desktop\journ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9" y="978877"/>
            <a:ext cx="2676509" cy="55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2400" y="4690408"/>
            <a:ext cx="4195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800" b="1" dirty="0" err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Biothera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β-1,3-1,6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葡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聚多醣體的新研究刊登於</a:t>
            </a:r>
            <a:r>
              <a:rPr lang="en-US" altLang="zh-TW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Nature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期刊</a:t>
            </a:r>
            <a:endParaRPr lang="en-US" altLang="zh-TW" sz="2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Nature </a:t>
            </a:r>
            <a:r>
              <a:rPr lang="en-US" altLang="zh-TW" dirty="0"/>
              <a:t>472,471–475(28 April 2011</a:t>
            </a:r>
            <a:r>
              <a:rPr lang="en-US" altLang="zh-TW" dirty="0" smtClean="0"/>
              <a:t>)</a:t>
            </a:r>
            <a:endParaRPr lang="zh-TW" altLang="en-US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95973" y="1066800"/>
            <a:ext cx="18956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數十</a:t>
            </a:r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篇</a:t>
            </a:r>
            <a:r>
              <a:rPr lang="zh-TW" altLang="en-US" sz="32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的原創性科學研究已刊載在國際權威期刊上</a:t>
            </a:r>
            <a:r>
              <a:rPr lang="zh-TW" altLang="en-US" sz="32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專利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0" y="5460433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15983" y="722055"/>
            <a:ext cx="8675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Wellmune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WGP®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智慧財產權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包括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多項已經授予和審核中的美國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專利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多個國家申請中的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專利權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1875" r="15740" b="16827"/>
          <a:stretch/>
        </p:blipFill>
        <p:spPr bwMode="auto">
          <a:xfrm>
            <a:off x="609599" y="3048000"/>
            <a:ext cx="4844497" cy="32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肯定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5983" y="722055"/>
            <a:ext cx="86756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200" dirty="0"/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2007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年榮獲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IFT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食品科技博覽會創新大獎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2009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年獲得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Frost &amp; Sullivan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傑出科研獎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2012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年醫學營養商業和科技獎中，獲得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營養醫學獎競賽最終提名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2013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歐洲營養食品展中獲得 營養醫學商業和科技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獎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6" y="4501075"/>
            <a:ext cx="1934848" cy="15285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01075"/>
            <a:ext cx="2018892" cy="1594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8" y="3936626"/>
            <a:ext cx="3223982" cy="10163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54974"/>
            <a:ext cx="1650626" cy="16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54"/>
          <p:cNvSpPr/>
          <p:nvPr/>
        </p:nvSpPr>
        <p:spPr>
          <a:xfrm>
            <a:off x="6563401" y="3517582"/>
            <a:ext cx="2351999" cy="28398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嗜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中性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白血球</a:t>
            </a:r>
            <a:endParaRPr lang="zh-TW" altLang="en-US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err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WGP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如何作用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29" y="1544672"/>
            <a:ext cx="1389253" cy="89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笑臉 13"/>
          <p:cNvSpPr/>
          <p:nvPr/>
        </p:nvSpPr>
        <p:spPr>
          <a:xfrm rot="16200000">
            <a:off x="203451" y="4694897"/>
            <a:ext cx="1557011" cy="396817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0800000">
            <a:off x="2072370" y="4671950"/>
            <a:ext cx="570459" cy="48652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193451" y="3853190"/>
            <a:ext cx="109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補體</a:t>
            </a:r>
            <a:endParaRPr lang="zh-TW" altLang="en-US" sz="2800" b="1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2400" y="4306907"/>
            <a:ext cx="83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異物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33600" y="2743200"/>
            <a:ext cx="55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趨化作用</a:t>
            </a:r>
          </a:p>
        </p:txBody>
      </p:sp>
      <p:sp>
        <p:nvSpPr>
          <p:cNvPr id="21" name="圓形圖 20"/>
          <p:cNvSpPr/>
          <p:nvPr/>
        </p:nvSpPr>
        <p:spPr>
          <a:xfrm>
            <a:off x="6939594" y="1846634"/>
            <a:ext cx="1288271" cy="1272491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5070343" y="1836851"/>
            <a:ext cx="1254257" cy="1306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14466" r="11251" b="42279"/>
          <a:stretch/>
        </p:blipFill>
        <p:spPr bwMode="auto">
          <a:xfrm>
            <a:off x="5598529" y="2310711"/>
            <a:ext cx="268871" cy="3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圓形圖 30"/>
          <p:cNvSpPr/>
          <p:nvPr/>
        </p:nvSpPr>
        <p:spPr>
          <a:xfrm rot="9136692">
            <a:off x="3290297" y="1926790"/>
            <a:ext cx="1288271" cy="1272491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0" y="1000780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2800" b="1" dirty="0">
                <a:solidFill>
                  <a:srgbClr val="006600"/>
                </a:solidFill>
              </a:rPr>
              <a:t>β(1,3-1,6)</a:t>
            </a:r>
            <a:r>
              <a:rPr lang="zh-TW" altLang="en-US" sz="2800" b="1" dirty="0">
                <a:solidFill>
                  <a:srgbClr val="006600"/>
                </a:solidFill>
              </a:rPr>
              <a:t>葡聚多醣體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12830" y="5654463"/>
            <a:ext cx="132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抗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體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 rot="16200000">
            <a:off x="988772" y="4683041"/>
            <a:ext cx="317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 rot="16200000">
            <a:off x="993361" y="4271705"/>
            <a:ext cx="317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1371600" y="4624869"/>
            <a:ext cx="574965" cy="179786"/>
          </a:xfrm>
          <a:prstGeom prst="round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1397034" y="5059302"/>
            <a:ext cx="574965" cy="179786"/>
          </a:xfrm>
          <a:prstGeom prst="round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8" name="橢圓 2047"/>
          <p:cNvSpPr/>
          <p:nvPr/>
        </p:nvSpPr>
        <p:spPr>
          <a:xfrm>
            <a:off x="3058201" y="3517572"/>
            <a:ext cx="2351999" cy="28398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嗜中性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白血球</a:t>
            </a:r>
            <a:endParaRPr lang="zh-TW" altLang="en-US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777835" y="4594767"/>
            <a:ext cx="574965" cy="1797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2777835" y="5029200"/>
            <a:ext cx="574965" cy="1797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61217" y="5375116"/>
            <a:ext cx="9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補體受體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660425" y="4010432"/>
            <a:ext cx="1340575" cy="1933168"/>
            <a:chOff x="5467350" y="4376410"/>
            <a:chExt cx="1340575" cy="1933168"/>
          </a:xfrm>
        </p:grpSpPr>
        <p:sp>
          <p:nvSpPr>
            <p:cNvPr id="12" name="橢圓 11"/>
            <p:cNvSpPr/>
            <p:nvPr/>
          </p:nvSpPr>
          <p:spPr>
            <a:xfrm>
              <a:off x="5467350" y="4376410"/>
              <a:ext cx="1340575" cy="19331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7030A0"/>
                </a:solidFill>
              </a:endParaRPr>
            </a:p>
          </p:txBody>
        </p:sp>
        <p:sp>
          <p:nvSpPr>
            <p:cNvPr id="44" name="笑臉 43"/>
            <p:cNvSpPr/>
            <p:nvPr/>
          </p:nvSpPr>
          <p:spPr>
            <a:xfrm rot="16200000">
              <a:off x="5080251" y="5152098"/>
              <a:ext cx="1557011" cy="396817"/>
            </a:xfrm>
            <a:prstGeom prst="smileyFac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 rot="16200000">
              <a:off x="5865572" y="5140242"/>
              <a:ext cx="31738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Y</a:t>
              </a:r>
              <a:endParaRPr lang="zh-TW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16200000">
              <a:off x="5870161" y="4728906"/>
              <a:ext cx="31738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Y</a:t>
              </a:r>
              <a:endParaRPr lang="zh-TW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6231053" y="5114290"/>
              <a:ext cx="518934" cy="561225"/>
            </a:xfrm>
            <a:prstGeom prst="flowChartConnector">
              <a:avLst/>
            </a:prstGeom>
            <a:solidFill>
              <a:srgbClr val="00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C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49" name="向右箭號 2048"/>
          <p:cNvSpPr/>
          <p:nvPr/>
        </p:nvSpPr>
        <p:spPr>
          <a:xfrm>
            <a:off x="5701668" y="4574469"/>
            <a:ext cx="699132" cy="63451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1" name="向左箭號 2050"/>
          <p:cNvSpPr/>
          <p:nvPr/>
        </p:nvSpPr>
        <p:spPr>
          <a:xfrm>
            <a:off x="4657844" y="2396371"/>
            <a:ext cx="295156" cy="234894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向左箭號 57"/>
          <p:cNvSpPr/>
          <p:nvPr/>
        </p:nvSpPr>
        <p:spPr>
          <a:xfrm>
            <a:off x="6477000" y="2362200"/>
            <a:ext cx="295156" cy="234894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3" name="矩形 2052"/>
          <p:cNvSpPr/>
          <p:nvPr/>
        </p:nvSpPr>
        <p:spPr>
          <a:xfrm>
            <a:off x="7010400" y="248336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巨噬細胞</a:t>
            </a:r>
          </a:p>
        </p:txBody>
      </p:sp>
      <p:sp>
        <p:nvSpPr>
          <p:cNvPr id="2054" name="對角線條紋 2053"/>
          <p:cNvSpPr/>
          <p:nvPr/>
        </p:nvSpPr>
        <p:spPr>
          <a:xfrm>
            <a:off x="3796716" y="2057400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對角線條紋 62"/>
          <p:cNvSpPr/>
          <p:nvPr/>
        </p:nvSpPr>
        <p:spPr>
          <a:xfrm>
            <a:off x="3671590" y="2338365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對角線條紋 63"/>
          <p:cNvSpPr/>
          <p:nvPr/>
        </p:nvSpPr>
        <p:spPr>
          <a:xfrm>
            <a:off x="4052590" y="2438400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對角線條紋 64"/>
          <p:cNvSpPr/>
          <p:nvPr/>
        </p:nvSpPr>
        <p:spPr>
          <a:xfrm>
            <a:off x="3954472" y="2278477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對角線條紋 65"/>
          <p:cNvSpPr/>
          <p:nvPr/>
        </p:nvSpPr>
        <p:spPr>
          <a:xfrm>
            <a:off x="3581400" y="2895600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對角線條紋 66"/>
          <p:cNvSpPr/>
          <p:nvPr/>
        </p:nvSpPr>
        <p:spPr>
          <a:xfrm>
            <a:off x="3138190" y="3810000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" name="對角線條紋 67"/>
          <p:cNvSpPr/>
          <p:nvPr/>
        </p:nvSpPr>
        <p:spPr>
          <a:xfrm>
            <a:off x="2909590" y="4333089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9" name="對角線條紋 68"/>
          <p:cNvSpPr/>
          <p:nvPr/>
        </p:nvSpPr>
        <p:spPr>
          <a:xfrm>
            <a:off x="3352800" y="3328965"/>
            <a:ext cx="214610" cy="252435"/>
          </a:xfrm>
          <a:prstGeom prst="diagStrip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1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4" grpId="0" animBg="1"/>
      <p:bldP spid="13" grpId="0" animBg="1"/>
      <p:bldP spid="25" grpId="0"/>
      <p:bldP spid="26" grpId="0"/>
      <p:bldP spid="20" grpId="0"/>
      <p:bldP spid="21" grpId="0" animBg="1"/>
      <p:bldP spid="27" grpId="0" animBg="1"/>
      <p:bldP spid="31" grpId="0" animBg="1"/>
      <p:bldP spid="3" grpId="0"/>
      <p:bldP spid="32" grpId="0"/>
      <p:bldP spid="2" grpId="0"/>
      <p:bldP spid="40" grpId="0"/>
      <p:bldP spid="51" grpId="0" animBg="1"/>
      <p:bldP spid="52" grpId="0" animBg="1"/>
      <p:bldP spid="2048" grpId="0" animBg="1"/>
      <p:bldP spid="11" grpId="0" animBg="1"/>
      <p:bldP spid="42" grpId="0" animBg="1"/>
      <p:bldP spid="8" grpId="0"/>
      <p:bldP spid="2049" grpId="0" animBg="1"/>
      <p:bldP spid="2051" grpId="0" animBg="1"/>
      <p:bldP spid="58" grpId="0" animBg="1"/>
      <p:bldP spid="2053" grpId="0"/>
      <p:bldP spid="2054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err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WGP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的好處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9093" y="1676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Wellmune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 WGP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®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能夠協助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自己的體內這一百位名醫，提高天然保護力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，促進健康。</a:t>
            </a:r>
            <a:endParaRPr lang="zh-TW" altLang="en-US" sz="32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165986" cy="20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愛尚它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倍護康配方主要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成分</a:t>
            </a:r>
            <a:endParaRPr kumimoji="0"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0" y="5460433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0" t="7916" r="33541"/>
          <a:stretch/>
        </p:blipFill>
        <p:spPr>
          <a:xfrm>
            <a:off x="1371600" y="1828800"/>
            <a:ext cx="1478814" cy="409812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2209798"/>
            <a:ext cx="4732270" cy="277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CN" b="1" dirty="0" err="1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Wellmune</a:t>
            </a:r>
            <a:r>
              <a:rPr kumimoji="0" lang="en-US" altLang="zh-CN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WGP®</a:t>
            </a:r>
          </a:p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維生素</a:t>
            </a:r>
            <a:r>
              <a:rPr kumimoji="0" lang="en-US" altLang="zh-TW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</a:p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鋅</a:t>
            </a:r>
            <a:endParaRPr kumimoji="0" lang="en-US" altLang="zh-CN" b="1" dirty="0" smtClean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en-US" altLang="zh-TW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β-</a:t>
            </a:r>
            <a:r>
              <a:rPr kumimoji="0" lang="zh-CN" altLang="en-US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胡蘿蔔素</a:t>
            </a:r>
            <a:endParaRPr kumimoji="0" lang="zh-TW" altLang="en-US" b="1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4663" y="546043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愛尚它</a:t>
            </a:r>
            <a:r>
              <a:rPr lang="en-US" altLang="zh-TW" dirty="0"/>
              <a:t>®</a:t>
            </a:r>
            <a:r>
              <a:rPr lang="zh-TW" altLang="en-US" dirty="0"/>
              <a:t>倍護康配方</a:t>
            </a:r>
          </a:p>
        </p:txBody>
      </p:sp>
    </p:spTree>
    <p:extLst>
      <p:ext uri="{BB962C8B-B14F-4D97-AF65-F5344CB8AC3E}">
        <p14:creationId xmlns:p14="http://schemas.microsoft.com/office/powerpoint/2010/main" val="2675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9973"/>
            <a:ext cx="3886200" cy="316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生活小常識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76915" y="2286000"/>
            <a:ext cx="43476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馬桶髒嗎</a:t>
            </a:r>
            <a:r>
              <a:rPr lang="en-US" altLang="zh-TW" sz="72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5086" y="5105800"/>
            <a:ext cx="9239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馬桶座圈的每平方英</a:t>
            </a:r>
            <a:r>
              <a:rPr lang="zh-TW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吋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4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49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種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細菌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510" y="6413461"/>
            <a:ext cx="789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大紀元 </a:t>
            </a:r>
            <a:r>
              <a:rPr lang="en-US" altLang="zh-TW" dirty="0" smtClean="0"/>
              <a:t>http</a:t>
            </a:r>
            <a:r>
              <a:rPr lang="en-US" altLang="zh-TW" dirty="0"/>
              <a:t>://www.epochtimes.com/b5/10/8/14/n2995514.htm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3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愛尚它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倍護康配方主要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成分</a:t>
            </a:r>
            <a:endParaRPr kumimoji="0"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0" y="5460433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zh-TW" sz="2800" b="1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Wellmune</a:t>
            </a:r>
            <a:r>
              <a:rPr kumimoji="0"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WGP</a:t>
            </a:r>
            <a:r>
              <a:rPr kumimoji="0" lang="en-US" altLang="zh-TW" sz="2800" b="1" baseline="30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®</a:t>
            </a:r>
            <a:endParaRPr kumimoji="0"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一種天然的酵母葡聚醣，取自獨特的酵母</a:t>
            </a:r>
            <a:r>
              <a:rPr kumimoji="0"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Saccharomyces </a:t>
            </a:r>
            <a:r>
              <a:rPr kumimoji="0" lang="en-US" altLang="zh-TW" b="1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cerevisiae</a:t>
            </a:r>
            <a:r>
              <a:rPr kumimoji="0"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中。</a:t>
            </a:r>
            <a:endParaRPr kumimoji="0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CN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方正舒体"/>
              </a:rPr>
              <a:t>有助於</a:t>
            </a:r>
            <a:r>
              <a:rPr kumimoji="0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方正舒体"/>
              </a:rPr>
              <a:t>滋補強身</a:t>
            </a:r>
            <a:r>
              <a:rPr kumimoji="0" lang="zh-CN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方正舒体"/>
              </a:rPr>
              <a:t>，維持保護力</a:t>
            </a:r>
            <a:r>
              <a:rPr kumimoji="0"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l" fontAlgn="auto">
              <a:spcAft>
                <a:spcPts val="0"/>
              </a:spcAft>
            </a:pPr>
            <a:endParaRPr kumimoji="0" lang="zh-TW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鋅</a:t>
            </a:r>
            <a:endParaRPr kumimoji="0"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鋅是必要的微量礦物質。</a:t>
            </a:r>
            <a:endParaRPr kumimoji="0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鋅為胰島素及多種酵素的成分，有助於維持能量、醣類、蛋白質與核酸的正常代謝。</a:t>
            </a:r>
            <a:endParaRPr kumimoji="0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8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愛尚它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倍護康配方主要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成分</a:t>
            </a:r>
            <a:endParaRPr kumimoji="0"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0" y="5460433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066800" y="16002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kumimoji="0"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kumimoji="0"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以抗氧化特性最為著名。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kumimoji="0"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能幫助健康維持的能力。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kumimoji="0"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可以保護細胞膜免於氧化傷害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kumimoji="0"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β-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胡蘿蔔素，增進皮膚與黏膜的健康</a:t>
            </a:r>
          </a:p>
          <a:p>
            <a:pPr lvl="1" algn="l" fontAlgn="auto">
              <a:spcAft>
                <a:spcPts val="0"/>
              </a:spcAft>
            </a:pPr>
            <a:endParaRPr kumimoji="0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54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誰需要補充</a:t>
            </a:r>
            <a:endParaRPr kumimoji="0"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485900" y="3474243"/>
            <a:ext cx="6019800" cy="808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誰需要補充</a:t>
            </a:r>
          </a:p>
        </p:txBody>
      </p:sp>
      <p:sp>
        <p:nvSpPr>
          <p:cNvPr id="2" name="矩形 1"/>
          <p:cNvSpPr/>
          <p:nvPr/>
        </p:nvSpPr>
        <p:spPr>
          <a:xfrm>
            <a:off x="557272" y="1219200"/>
            <a:ext cx="833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愛尚它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®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倍護康配方粉末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能維持健康、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增強體力、促進新陳代謝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天天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食用，防護最周到。</a:t>
            </a:r>
          </a:p>
        </p:txBody>
      </p:sp>
      <p:sp>
        <p:nvSpPr>
          <p:cNvPr id="11" name="橢圓 10"/>
          <p:cNvSpPr/>
          <p:nvPr/>
        </p:nvSpPr>
        <p:spPr>
          <a:xfrm>
            <a:off x="2667000" y="4419600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老人</a:t>
            </a:r>
          </a:p>
        </p:txBody>
      </p:sp>
      <p:sp>
        <p:nvSpPr>
          <p:cNvPr id="12" name="橢圓 11"/>
          <p:cNvSpPr/>
          <p:nvPr/>
        </p:nvSpPr>
        <p:spPr>
          <a:xfrm>
            <a:off x="609600" y="4419600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成人</a:t>
            </a:r>
          </a:p>
        </p:txBody>
      </p:sp>
      <p:sp>
        <p:nvSpPr>
          <p:cNvPr id="13" name="橢圓 12"/>
          <p:cNvSpPr/>
          <p:nvPr/>
        </p:nvSpPr>
        <p:spPr>
          <a:xfrm>
            <a:off x="4724400" y="4388485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體弱</a:t>
            </a:r>
          </a:p>
        </p:txBody>
      </p:sp>
      <p:sp>
        <p:nvSpPr>
          <p:cNvPr id="14" name="橢圓 13"/>
          <p:cNvSpPr/>
          <p:nvPr/>
        </p:nvSpPr>
        <p:spPr>
          <a:xfrm>
            <a:off x="6781800" y="4403725"/>
            <a:ext cx="1828800" cy="1905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4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病後</a:t>
            </a:r>
          </a:p>
        </p:txBody>
      </p:sp>
    </p:spTree>
    <p:extLst>
      <p:ext uri="{BB962C8B-B14F-4D97-AF65-F5344CB8AC3E}">
        <p14:creationId xmlns:p14="http://schemas.microsoft.com/office/powerpoint/2010/main" val="3609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67050" y="2247900"/>
            <a:ext cx="6305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産品代碼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	T13984/T13984IBV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容量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 100</a:t>
            </a: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公克</a:t>
            </a:r>
          </a:p>
          <a:p>
            <a:pPr algn="l" fontAlgn="auto">
              <a:spcAft>
                <a:spcPts val="0"/>
              </a:spcAft>
            </a:pP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超連鎖</a:t>
            </a:r>
            <a:r>
              <a:rPr lang="en-US" sz="3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®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成本價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NT 1,090</a:t>
            </a: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kumimoji="0"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建議零售價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 NT</a:t>
            </a: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1,525</a:t>
            </a:r>
            <a:r>
              <a:rPr kumimoji="0"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kumimoji="0"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BV/IBV: 23</a:t>
            </a:r>
          </a:p>
          <a:p>
            <a:pPr algn="l" fontAlgn="auto">
              <a:spcAft>
                <a:spcPts val="0"/>
              </a:spcAft>
            </a:pPr>
            <a:endParaRPr kumimoji="0"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890368" y="838200"/>
            <a:ext cx="6311452" cy="1143399"/>
          </a:xfrm>
          <a:prstGeom prst="roundRect">
            <a:avLst>
              <a:gd name="adj" fmla="val 8337"/>
            </a:avLst>
          </a:prstGeom>
          <a:solidFill>
            <a:srgbClr val="99000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愛尚它</a:t>
            </a:r>
            <a:r>
              <a:rPr kumimoji="0"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®</a:t>
            </a:r>
            <a:r>
              <a:rPr kumimoji="0"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倍護康配方粉末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20193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6779"/>
            <a:ext cx="2986038" cy="22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06" y="3081533"/>
            <a:ext cx="2862432" cy="232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誰髒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???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7519"/>
          <a:stretch/>
        </p:blipFill>
        <p:spPr bwMode="auto">
          <a:xfrm>
            <a:off x="6324600" y="4419600"/>
            <a:ext cx="2743200" cy="2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b="5767"/>
          <a:stretch/>
        </p:blipFill>
        <p:spPr bwMode="auto">
          <a:xfrm>
            <a:off x="6248400" y="1085517"/>
            <a:ext cx="2743200" cy="241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3709" r="5426" b="18854"/>
          <a:stretch/>
        </p:blipFill>
        <p:spPr bwMode="auto">
          <a:xfrm>
            <a:off x="152400" y="4091622"/>
            <a:ext cx="2845140" cy="26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2455"/>
            <a:ext cx="2986038" cy="22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生活中，細菌無所不在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7600" y="3770055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英國消費者團體「選擇」（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Which?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年研究表明，電腦鍵盤上面的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細菌總量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超出允許範圍的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150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倍，比馬桶座圈還要髒上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倍。</a:t>
            </a:r>
          </a:p>
        </p:txBody>
      </p:sp>
      <p:sp>
        <p:nvSpPr>
          <p:cNvPr id="5" name="矩形 4"/>
          <p:cNvSpPr/>
          <p:nvPr/>
        </p:nvSpPr>
        <p:spPr>
          <a:xfrm>
            <a:off x="3581400" y="10668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中廣新聞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年針對台灣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OL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粉領族進行的口腔習慣健檢發現，牙刷刷頭竟附著超過兩百萬個細菌，比馬桶蓋平均五萬個細菌還髒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倍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8" y="1066800"/>
            <a:ext cx="2864619" cy="25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629510" y="6413461"/>
            <a:ext cx="789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大紀元 </a:t>
            </a:r>
            <a:r>
              <a:rPr lang="en-US" altLang="zh-TW" dirty="0" smtClean="0"/>
              <a:t>http</a:t>
            </a:r>
            <a:r>
              <a:rPr lang="en-US" altLang="zh-TW" dirty="0"/>
              <a:t>://www.epochtimes.com/b5/10/8/14/n2995514.htm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生活中，細菌無所不在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7600" y="3770055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根據美國飲食協會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年研究，辦公室桌面容納細菌的平均數量超過辦公室馬桶座</a:t>
            </a:r>
            <a:r>
              <a:rPr lang="en-US" altLang="zh-TW" sz="3200" b="1" u="sng" dirty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3200" b="1" u="sng" dirty="0"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倍，而女性辦公桌細菌數量幾乎是男性的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1400" y="1066800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據英國「每日郵報」網站，研究得知一般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手機，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與馬桶的沖水把手相比，前者有害細菌多了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510" y="6413461"/>
            <a:ext cx="789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大紀元 </a:t>
            </a:r>
            <a:r>
              <a:rPr lang="en-US" altLang="zh-TW" dirty="0" smtClean="0"/>
              <a:t>http</a:t>
            </a:r>
            <a:r>
              <a:rPr lang="en-US" altLang="zh-TW" dirty="0"/>
              <a:t>://www.epochtimes.com/b5/10/8/14/n2995514.htm</a:t>
            </a:r>
            <a:endParaRPr lang="zh-TW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7519"/>
          <a:stretch/>
        </p:blipFill>
        <p:spPr bwMode="auto">
          <a:xfrm>
            <a:off x="385174" y="3956250"/>
            <a:ext cx="2743200" cy="2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3709" r="5426" b="18854"/>
          <a:stretch/>
        </p:blipFill>
        <p:spPr bwMode="auto">
          <a:xfrm>
            <a:off x="304800" y="1073727"/>
            <a:ext cx="2845140" cy="26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面對未來，</a:t>
            </a: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你準備好了嗎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1396" y="1219200"/>
            <a:ext cx="77530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因發現細菌遺傳物質及基因重組現象而獲得</a:t>
            </a:r>
            <a:r>
              <a:rPr lang="en-US" altLang="zh-TW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1958</a:t>
            </a:r>
            <a:r>
              <a:rPr lang="zh-TW" altLang="en-US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zh-TW" altLang="en-US" sz="3200" cap="small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諾貝爾醫學獎的喬</a:t>
            </a:r>
            <a:r>
              <a:rPr lang="zh-TW" altLang="en-US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舒亞</a:t>
            </a:r>
            <a:r>
              <a:rPr lang="en-US" altLang="zh-TW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·</a:t>
            </a:r>
            <a:r>
              <a:rPr lang="zh-TW" altLang="en-US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萊德</a:t>
            </a:r>
            <a:r>
              <a:rPr lang="zh-TW" altLang="en-US" sz="3200" cap="small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伯格 </a:t>
            </a:r>
            <a:r>
              <a:rPr lang="en-US" altLang="zh-TW" sz="3200" cap="small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Joshua </a:t>
            </a:r>
            <a:r>
              <a:rPr lang="en-US" altLang="zh-TW" sz="3200" cap="small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Ledeberg</a:t>
            </a:r>
            <a:r>
              <a:rPr lang="en-US" altLang="zh-TW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200" cap="small" dirty="0">
                <a:latin typeface="Times New Roman" panose="02020603050405020304" pitchFamily="18" charset="0"/>
                <a:ea typeface="標楷體" panose="03000509000000000000" pitchFamily="65" charset="-120"/>
              </a:rPr>
              <a:t> 指出：因為病原體的增加，加上人類旅行頻繁，會使得許多傳染病的型態不斷變異，超乎研究範圍之外，因此，未來這種「無藥可醫」的傳染病，將越來越多</a:t>
            </a:r>
            <a:r>
              <a:rPr lang="zh-TW" altLang="en-US" sz="3200" cap="small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cap="small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7620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1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老祖宗的智慧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8599" y="1384042"/>
            <a:ext cx="54864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古希臘的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醫聖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希波克拉提斯（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Hippocrates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）說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每一個人呱呱墜地之時，自己的體內就已存在著一百位名醫了」這就是所謂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的天然保護力。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又說：「我們作為一位醫生，必須全力協助這一百位名醫。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 bwMode="auto">
          <a:xfrm>
            <a:off x="6019800" y="1403188"/>
            <a:ext cx="2743200" cy="36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74785" y="5427638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面對生活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中無所不在的健康威脅，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提高天然保護力，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才是根本方法。</a:t>
            </a:r>
          </a:p>
        </p:txBody>
      </p:sp>
    </p:spTree>
    <p:extLst>
      <p:ext uri="{BB962C8B-B14F-4D97-AF65-F5344CB8AC3E}">
        <p14:creationId xmlns:p14="http://schemas.microsoft.com/office/powerpoint/2010/main" val="40347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提升保護力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明星成分</a:t>
            </a:r>
            <a:endParaRPr kumimoji="0" 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" y="988733"/>
            <a:ext cx="3048000" cy="19708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91814" y="1730514"/>
            <a:ext cx="632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TW" sz="4000" b="1" dirty="0" smtClean="0">
                <a:solidFill>
                  <a:srgbClr val="990000"/>
                </a:solidFill>
                <a:ea typeface="標楷體" pitchFamily="65" charset="-120"/>
              </a:rPr>
              <a:t>β-1,3-1,6</a:t>
            </a:r>
            <a:r>
              <a:rPr lang="zh-TW" altLang="en-US" sz="4000" b="1" dirty="0" smtClean="0">
                <a:solidFill>
                  <a:srgbClr val="990000"/>
                </a:solidFill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酵母葡</a:t>
            </a:r>
            <a:r>
              <a:rPr lang="zh-TW" altLang="en-US" sz="4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聚多醣體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1123"/>
            <a:ext cx="5707380" cy="37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什麼是葡聚多醣</a:t>
            </a:r>
            <a:r>
              <a:rPr kumimoji="0"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體</a:t>
            </a:r>
            <a:r>
              <a:rPr kumimoji="0" lang="en-US" altLang="zh-TW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kumimoji="0" lang="en-US" altLang="zh-TW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1000" y="12192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聚多醣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體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l-GR" altLang="zh-TW" sz="3200" dirty="0" smtClean="0">
                <a:latin typeface="標楷體" pitchFamily="65" charset="-120"/>
                <a:ea typeface="標楷體" pitchFamily="65" charset="-120"/>
              </a:rPr>
              <a:t>β-</a:t>
            </a:r>
            <a:r>
              <a:rPr lang="en-US" altLang="zh-TW" sz="3200" dirty="0" err="1" smtClean="0">
                <a:latin typeface="標楷體" pitchFamily="65" charset="-120"/>
                <a:ea typeface="標楷體" pitchFamily="65" charset="-120"/>
              </a:rPr>
              <a:t>Glucan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一種以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D-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葡萄糖為單位的葡萄糖聚合物，是構成植物、酵母菌及真菌細胞壁結構的大分子成分之一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1940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年麻省理工學院路易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皮爾摩博士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(Dr. </a:t>
            </a: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Pillemer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Louis)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研究發現貝克氏酵母具有增強體力、促進新陳代謝的效果，但以當時的萃取技術尚未成熟，因此需食用大量酵母，但效果卻不彰顯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55" y="5333999"/>
            <a:ext cx="2117860" cy="13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2356</TotalTime>
  <Words>1609</Words>
  <Application>Microsoft Office PowerPoint</Application>
  <PresentationFormat>On-screen Show (4:3)</PresentationFormat>
  <Paragraphs>145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  Isotonix® Baker’s Yeast Extract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愛尚它®倍護康配方粉末</dc:title>
  <dc:creator>Bernice Chen</dc:creator>
  <cp:lastModifiedBy>Nancy Fang</cp:lastModifiedBy>
  <cp:revision>126</cp:revision>
  <dcterms:created xsi:type="dcterms:W3CDTF">2013-12-10T16:52:05Z</dcterms:created>
  <dcterms:modified xsi:type="dcterms:W3CDTF">2015-12-31T16:34:31Z</dcterms:modified>
</cp:coreProperties>
</file>